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Source Sans Pro" panose="020B0503030403020204" pitchFamily="3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3" d="100"/>
          <a:sy n="73" d="100"/>
        </p:scale>
        <p:origin x="-1296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178530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http://www.letv.com/ptv/vplay/1691889.html#vid=1691889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Shape 36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Shape 37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0" name="Shape 3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81" name="Shape 38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玉帝派千里眼和顺风耳到南天门查看情况。他们回来报告说有只石猴出世了，玉帝听了挥挥手说：“不用管他，随他去吧！”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Shape 38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Shape 39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402" name="Shape 40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0" name="Shape 4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2" name="Shape 4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4" name="Shape 4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2" name="Shape 4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4" name="Shape 4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 i="0" u="none" strike="noStrike" cap="none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64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19685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524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73152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5330951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gradFill>
          <a:gsLst>
            <a:gs pos="0">
              <a:srgbClr val="FFFFA6"/>
            </a:gs>
            <a:gs pos="31000">
              <a:srgbClr val="FDFDD0"/>
            </a:gs>
            <a:gs pos="100000">
              <a:srgbClr val="FFFFE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685800" y="3196685"/>
            <a:ext cx="77724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685800" y="1676400"/>
            <a:ext cx="7772400" cy="1538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1371600" y="3214685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chemeClr val="dk2"/>
              </a:buClr>
              <a:buFont typeface="Noto Sans Symbols"/>
              <a:buNone/>
              <a:defRPr sz="3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ctr" rtl="0">
              <a:spcBef>
                <a:spcPts val="560"/>
              </a:spcBef>
              <a:buClr>
                <a:schemeClr val="dk2"/>
              </a:buClr>
              <a:buFont typeface="Noto Sans Symbols"/>
              <a:buNone/>
              <a:defRPr sz="28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ctr" rtl="0">
              <a:spcBef>
                <a:spcPts val="480"/>
              </a:spcBef>
              <a:buClr>
                <a:schemeClr val="dk2"/>
              </a:buClr>
              <a:buFont typeface="Noto Sans Symbols"/>
              <a:buNone/>
              <a:defRPr sz="2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ctr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ctr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722312" y="3143248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722312" y="1643060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ctr" rtl="0">
              <a:spcBef>
                <a:spcPts val="360"/>
              </a:spcBef>
              <a:buClr>
                <a:schemeClr val="dk2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ctr" rtl="0">
              <a:spcBef>
                <a:spcPts val="320"/>
              </a:spcBef>
              <a:buClr>
                <a:schemeClr val="dk2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ctr" rtl="0">
              <a:spcBef>
                <a:spcPts val="280"/>
              </a:spcBef>
              <a:buClr>
                <a:schemeClr val="dk2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ctr" rtl="0">
              <a:spcBef>
                <a:spcPts val="280"/>
              </a:spcBef>
              <a:buClr>
                <a:schemeClr val="dk2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400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20955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71450" algn="l" rtl="0">
              <a:spcBef>
                <a:spcPts val="3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71450" algn="l" rtl="0">
              <a:spcBef>
                <a:spcPts val="3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400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20955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71450" algn="l" rtl="0">
              <a:spcBef>
                <a:spcPts val="3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71450" algn="l" rtl="0">
              <a:spcBef>
                <a:spcPts val="3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2"/>
              </a:buClr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2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667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22225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71450" algn="l" rtl="0">
              <a:spcBef>
                <a:spcPts val="3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77800" algn="l" rtl="0">
              <a:spcBef>
                <a:spcPts val="32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77800" algn="l" rtl="0">
              <a:spcBef>
                <a:spcPts val="32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2"/>
              </a:buClr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2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667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22225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71450" algn="l" rtl="0">
              <a:spcBef>
                <a:spcPts val="3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77800" algn="l" rtl="0">
              <a:spcBef>
                <a:spcPts val="32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77800" algn="l" rtl="0">
              <a:spcBef>
                <a:spcPts val="32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内容与标题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2786050" y="1053545"/>
            <a:ext cx="59040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2786050" y="228600"/>
            <a:ext cx="5900751" cy="8429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2786050" y="1142983"/>
            <a:ext cx="5900750" cy="51435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64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19685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524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57204" y="1142983"/>
            <a:ext cx="2257408" cy="51435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280"/>
              </a:spcBef>
              <a:buClr>
                <a:schemeClr val="dk2"/>
              </a:buClr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2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bg>
      <p:bgPr>
        <a:gradFill>
          <a:gsLst>
            <a:gs pos="0">
              <a:srgbClr val="FFFFA6"/>
            </a:gs>
            <a:gs pos="31000">
              <a:srgbClr val="FDFDD0"/>
            </a:gs>
            <a:gs pos="100000">
              <a:srgbClr val="FFFFE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533400" y="304800"/>
            <a:ext cx="6400799" cy="68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pic" idx="2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rgbClr val="DBD8CA"/>
          </a:solidFill>
          <a:ln w="50800" cap="rnd" cmpd="sng">
            <a:solidFill>
              <a:srgbClr val="6960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2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2"/>
              </a:buClr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2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2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2362200" y="5410200"/>
            <a:ext cx="5657888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240"/>
              </a:spcBef>
              <a:buClr>
                <a:schemeClr val="dk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r" rtl="0">
              <a:spcBef>
                <a:spcPts val="240"/>
              </a:spcBef>
              <a:buClr>
                <a:schemeClr val="dk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r" rtl="0">
              <a:spcBef>
                <a:spcPts val="240"/>
              </a:spcBef>
              <a:buClr>
                <a:schemeClr val="dk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r" rtl="0">
              <a:spcBef>
                <a:spcPts val="240"/>
              </a:spcBef>
              <a:buClr>
                <a:schemeClr val="dk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r" rtl="0">
              <a:spcBef>
                <a:spcPts val="240"/>
              </a:spcBef>
              <a:buClr>
                <a:schemeClr val="dk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2228839" y="-171440"/>
            <a:ext cx="4686319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64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19685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524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rgbClr val="DBD8CA">
                  <a:alpha val="20000"/>
                </a:srgbClr>
              </a:gs>
              <a:gs pos="50000">
                <a:srgbClr val="918415">
                  <a:alpha val="40000"/>
                </a:srgbClr>
              </a:gs>
              <a:gs pos="100000">
                <a:srgbClr val="DBD8CA">
                  <a:alpha val="49803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垂直排列标题与文本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 rot="5400000">
            <a:off x="4945062" y="2544781"/>
            <a:ext cx="6011881" cy="14715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 rot="5400000">
            <a:off x="794542" y="-62705"/>
            <a:ext cx="6011881" cy="66865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64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19685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524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6678000"/>
            <a:ext cx="9144000" cy="179999"/>
          </a:xfrm>
          <a:prstGeom prst="rect">
            <a:avLst/>
          </a:prstGeom>
          <a:gradFill>
            <a:gsLst>
              <a:gs pos="0">
                <a:srgbClr val="918415">
                  <a:alpha val="49803"/>
                </a:srgbClr>
              </a:gs>
              <a:gs pos="50000">
                <a:srgbClr val="EEECE7"/>
              </a:gs>
              <a:gs pos="100000">
                <a:srgbClr val="918415">
                  <a:alpha val="40000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64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42950" marR="0" lvl="1" indent="-196850" algn="l" rtl="0">
              <a:spcBef>
                <a:spcPts val="56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143000" marR="0" lvl="2" indent="-152400" algn="l" rtl="0">
              <a:spcBef>
                <a:spcPts val="48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600200" marR="0" lvl="3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057400" marR="0" lvl="4" indent="-165100" algn="l" rtl="0">
              <a:spcBef>
                <a:spcPts val="400"/>
              </a:spcBef>
              <a:buClr>
                <a:schemeClr val="dk2"/>
              </a:buClr>
              <a:buSzPct val="50000"/>
              <a:buFont typeface="Noto Sans Symbols"/>
              <a:buChar char="✱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76200" y="6400800"/>
            <a:ext cx="3200399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6262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lang="en-US" sz="1100" b="0" i="0" u="none" strike="noStrike" cap="none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0" y="0"/>
            <a:ext cx="9144000" cy="107999"/>
          </a:xfrm>
          <a:prstGeom prst="rect">
            <a:avLst/>
          </a:prstGeom>
          <a:gradFill>
            <a:gsLst>
              <a:gs pos="0">
                <a:srgbClr val="918415">
                  <a:alpha val="49803"/>
                </a:srgbClr>
              </a:gs>
              <a:gs pos="50000">
                <a:srgbClr val="EEECE7"/>
              </a:gs>
              <a:gs pos="100000">
                <a:srgbClr val="918415">
                  <a:alpha val="40000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5867400" y="5334000"/>
            <a:ext cx="184730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7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7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81000"/>
            <a:ext cx="7635600" cy="213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/>
        </p:nvSpPr>
        <p:spPr>
          <a:xfrm>
            <a:off x="4284662" y="692150"/>
            <a:ext cx="4321174" cy="5643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 吴承恩(1500-1582)，汉族。字汝忠，号射阳山人，淮安府山阳县（今江苏省淮安市楚州区）人,明代小说家。吴承恩大约40岁才补得一个岁贡生，到北京等待分配官职，没有被选上，由于母老家贫，去做了长兴县丞，终因受人诬告，两年后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拂袖而归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”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，晚年以卖文为生，大约活了82岁。</a:t>
            </a:r>
            <a:b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8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287" y="1268412"/>
            <a:ext cx="3455986" cy="4119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971550" y="1484312"/>
            <a:ext cx="1079499" cy="231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PPT模板下载：www.1ppt.com/moban/     行业PPT模板：www.1ppt.com/hangye/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节日PPT模板：www.1ppt.com/jieri/           PPT素材下载：www.1ppt.com/sucai/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PPT背景图片：www.1ppt.com/beijing/      PPT图表下载：www.1ppt.com/tubiao/    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优秀PPT下载：www.1ppt.com/xiazai/        PPT教程： www.1ppt.com/powerpoint/    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Word教程： www.1ppt.com/word/              Excel教程：www.1ppt.com/excel/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资料下载：www.1ppt.com/ziliao/                PPT课件下载：www.1ppt.com/kejian/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范文下载：www.1ppt.com/fanwen/             试卷下载：www.1ppt.com/shiti/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教案下载：www.1ppt.com/jiaoan/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287" y="765175"/>
            <a:ext cx="3617911" cy="519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/>
          <p:nvPr/>
        </p:nvSpPr>
        <p:spPr>
          <a:xfrm>
            <a:off x="4140200" y="692150"/>
            <a:ext cx="4752974" cy="5643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《西游记》是古代长篇小说浪漫主义的高峰，在世界文学史上，它也是浪漫主义的杰作。《美国大百科全书》认为它是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一部具有丰富内容和光辉思想的神话小说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”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，《法国大百科全书》说：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全书故事的描写充满幽默和风趣，给读者以浓厚的兴味。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”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从19世纪开始，它被翻译为日、英、法、德、俄、等十多种文字流行于世。</a:t>
            </a:r>
            <a:b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8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Source Sans Pro"/>
              <a:buNone/>
            </a:pPr>
            <a:endParaRPr sz="4400" b="0" i="0" u="none" strike="noStrike" cap="none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957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/>
        </p:nvSpPr>
        <p:spPr>
          <a:xfrm>
            <a:off x="1676400" y="1828800"/>
            <a:ext cx="6021388" cy="38164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4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三国演义     罗贯中</a:t>
            </a:r>
          </a:p>
          <a:p>
            <a:pPr marL="0" marR="0" lvl="0" indent="0" algn="ctr" rtl="0">
              <a:spcBef>
                <a:spcPts val="2200"/>
              </a:spcBef>
              <a:spcAft>
                <a:spcPts val="0"/>
              </a:spcAft>
              <a:buSzPct val="25000"/>
              <a:buNone/>
            </a:pPr>
            <a:r>
              <a:rPr lang="en-US" sz="44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水浒传       施耐庵               </a:t>
            </a:r>
          </a:p>
          <a:p>
            <a:pPr marL="0" marR="0" lvl="0" indent="0" algn="ctr" rtl="0">
              <a:spcBef>
                <a:spcPts val="2200"/>
              </a:spcBef>
              <a:spcAft>
                <a:spcPts val="0"/>
              </a:spcAft>
              <a:buSzPct val="25000"/>
              <a:buNone/>
            </a:pPr>
            <a:r>
              <a:rPr lang="en-US" sz="44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红楼梦       曹雪芹                  </a:t>
            </a:r>
          </a:p>
          <a:p>
            <a:pPr marL="0" marR="0" lvl="0" indent="0" algn="ctr" rtl="0">
              <a:spcBef>
                <a:spcPts val="2200"/>
              </a:spcBef>
              <a:buSzPct val="25000"/>
              <a:buNone/>
            </a:pPr>
            <a:r>
              <a:rPr lang="en-US" sz="44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西游记       吴承恩</a:t>
            </a:r>
            <a:r>
              <a:rPr lang="en-US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0" y="427037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25000"/>
              <a:buFont typeface="Source Sans Pro"/>
              <a:buNone/>
            </a:pPr>
            <a:r>
              <a:rPr lang="en-US" sz="6000" b="1" i="0" u="none" strike="noStrike" cap="none">
                <a:solidFill>
                  <a:srgbClr val="FF33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我国四大名著</a:t>
            </a:r>
          </a:p>
        </p:txBody>
      </p:sp>
      <p:pic>
        <p:nvPicPr>
          <p:cNvPr id="127" name="Shape 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919162" cy="53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/>
        </p:nvSpPr>
        <p:spPr>
          <a:xfrm>
            <a:off x="228600" y="1295400"/>
            <a:ext cx="8686800" cy="56323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本文选自我国古代杰出的长篇神话小说《西游记》，作者是明代的吴承恩。小说主要讲述了唐僧师徒四人历尽千辛万苦到西天取经的故事，主要人物有唐僧、孙悟空、猪八戒、沙和尚等。</a:t>
            </a:r>
          </a:p>
        </p:txBody>
      </p:sp>
      <p:pic>
        <p:nvPicPr>
          <p:cNvPr id="133" name="Shape 1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381000"/>
            <a:ext cx="2814638" cy="63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0" y="0"/>
            <a:ext cx="3754500" cy="923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5400" b="1">
                <a:solidFill>
                  <a:srgbClr val="B2B2B2"/>
                </a:solidFill>
                <a:latin typeface="Arial"/>
                <a:ea typeface="Arial"/>
                <a:cs typeface="Arial"/>
                <a:sym typeface="Arial"/>
              </a:rPr>
              <a:t>学习目标</a:t>
            </a:r>
          </a:p>
        </p:txBody>
      </p:sp>
      <p:sp>
        <p:nvSpPr>
          <p:cNvPr id="139" name="Shape 139"/>
          <p:cNvSpPr/>
          <p:nvPr/>
        </p:nvSpPr>
        <p:spPr>
          <a:xfrm>
            <a:off x="0" y="1219200"/>
            <a:ext cx="8991600" cy="5496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3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       1.初步感受古典文学的语言特点，体会中国古典四大名著之一的《西游记》的语言美和古代劳动人民的丰富想象力。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3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      2.了解课文内容，感悟“石猴”勇敢顽强、无私无畏的个性特点。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3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      3.学习生字词，能流利有感情地朗读课文。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5155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hape 1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ape 1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152400" y="152400"/>
            <a:ext cx="2438399" cy="843879"/>
          </a:xfrm>
          <a:prstGeom prst="horizontalScroll">
            <a:avLst>
              <a:gd name="adj" fmla="val 12500"/>
            </a:avLst>
          </a:prstGeom>
          <a:solidFill>
            <a:srgbClr val="FCA2E4"/>
          </a:solidFill>
          <a:ln w="25400" cap="flat" cmpd="sng">
            <a:solidFill>
              <a:srgbClr val="6960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36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阅读提示</a:t>
            </a:r>
          </a:p>
        </p:txBody>
      </p:sp>
      <p:sp>
        <p:nvSpPr>
          <p:cNvPr id="170" name="Shape 170"/>
          <p:cNvSpPr/>
          <p:nvPr/>
        </p:nvSpPr>
        <p:spPr>
          <a:xfrm>
            <a:off x="228600" y="1219200"/>
            <a:ext cx="8610599" cy="56323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长生不老</a:t>
            </a:r>
            <a:r>
              <a:rPr lang="en-US" sz="4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：immortal</a:t>
            </a: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“</a:t>
            </a:r>
            <a:r>
              <a:rPr lang="en-US" sz="4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老”在这里是“死”的意思</a:t>
            </a: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神仙</a:t>
            </a:r>
            <a:r>
              <a:rPr lang="en-US" sz="4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：和西方文化中的deity或god有些相似</a:t>
            </a: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道法</a:t>
            </a:r>
            <a:r>
              <a:rPr lang="en-US" sz="4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：magic</a:t>
            </a: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(by exercising Daoism)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木筏</a:t>
            </a:r>
            <a:r>
              <a:rPr lang="en-US" sz="4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：wooden</a:t>
            </a: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raft</a:t>
            </a:r>
          </a:p>
        </p:txBody>
      </p:sp>
      <p:sp>
        <p:nvSpPr>
          <p:cNvPr id="171" name="Shape 171"/>
          <p:cNvSpPr/>
          <p:nvPr/>
        </p:nvSpPr>
        <p:spPr>
          <a:xfrm>
            <a:off x="76200" y="1154668"/>
            <a:ext cx="266699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cháng  shēng  bù    lǎo</a:t>
            </a:r>
          </a:p>
        </p:txBody>
      </p:sp>
      <p:sp>
        <p:nvSpPr>
          <p:cNvPr id="172" name="Shape 172"/>
          <p:cNvSpPr/>
          <p:nvPr/>
        </p:nvSpPr>
        <p:spPr>
          <a:xfrm>
            <a:off x="228600" y="4852200"/>
            <a:ext cx="1219199" cy="63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</a:t>
            </a:r>
            <a:r>
              <a:rPr lang="en-US" sz="18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dào</a:t>
            </a:r>
            <a:r>
              <a:rPr lang="en-US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</a:t>
            </a:r>
            <a:r>
              <a:rPr lang="en-US" sz="18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fǎ</a:t>
            </a:r>
            <a:endParaRPr lang="en-US" sz="18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304801" y="3048000"/>
            <a:ext cx="1371599" cy="48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shén</a:t>
            </a:r>
            <a:r>
              <a:rPr lang="en-US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xiān</a:t>
            </a:r>
            <a:r>
              <a:rPr lang="en-US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sp>
        <p:nvSpPr>
          <p:cNvPr id="174" name="Shape 174"/>
          <p:cNvSpPr/>
          <p:nvPr/>
        </p:nvSpPr>
        <p:spPr>
          <a:xfrm>
            <a:off x="381000" y="5698800"/>
            <a:ext cx="1120800" cy="54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mù</a:t>
            </a:r>
            <a:r>
              <a:rPr lang="en-US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</a:t>
            </a:r>
            <a:r>
              <a:rPr lang="en-US" sz="18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fá</a:t>
            </a:r>
            <a:endParaRPr lang="en-US" sz="18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0" y="1295400"/>
            <a:ext cx="9144000" cy="606319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第一部分（第1-2自然段）</a:t>
            </a:r>
          </a:p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这是情节的开端，写石猴的出世。</a:t>
            </a:r>
          </a:p>
          <a:p>
            <a:pPr marL="0" marR="0" lvl="0" indent="0" algn="l" rtl="0">
              <a:spcBef>
                <a:spcPts val="1600"/>
              </a:spcBef>
              <a:buNone/>
            </a:pPr>
            <a:endParaRPr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第二部分（第3-10自然段）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6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 这是情节的发展，写石猴的山间生活和发现水帘洞。</a:t>
            </a:r>
          </a:p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600"/>
              </a:spcBef>
              <a:buNone/>
            </a:pPr>
            <a:endParaRPr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Shape 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609600"/>
            <a:ext cx="2105024" cy="563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/>
        </p:nvSpPr>
        <p:spPr>
          <a:xfrm>
            <a:off x="228600" y="990600"/>
            <a:ext cx="8686800" cy="606319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第三部分：(第11-17自然段)，写石猴发现水帘洞并且探洞，带领众猴迸洞居住，而被拥戴为王。</a:t>
            </a: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这是故事的高潮。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这一部分又可分为两层。</a:t>
            </a:r>
            <a:b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第一层(从“好猴”到“省得受老天之气”)，写石猴发现水帘洞。</a:t>
            </a:r>
            <a:b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第二层(从“众猴听得”到完)，写石猴带领众猴迸洞居住，被拥戴为王。</a:t>
            </a:r>
            <a:b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Shape 1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04800"/>
            <a:ext cx="2105024" cy="563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ftr" idx="11"/>
          </p:nvPr>
        </p:nvSpPr>
        <p:spPr>
          <a:xfrm>
            <a:off x="5334000" y="6400800"/>
            <a:ext cx="3733800" cy="283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endParaRPr sz="1100">
              <a:solidFill>
                <a:srgbClr val="6262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2" name="Shape 192"/>
          <p:cNvSpPr txBox="1"/>
          <p:nvPr/>
        </p:nvSpPr>
        <p:spPr>
          <a:xfrm>
            <a:off x="827087" y="1484312"/>
            <a:ext cx="7956549" cy="18466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2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93" name="Shape 1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228600"/>
            <a:ext cx="2105024" cy="56356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Shape 194"/>
          <p:cNvSpPr/>
          <p:nvPr/>
        </p:nvSpPr>
        <p:spPr>
          <a:xfrm>
            <a:off x="381000" y="1066800"/>
            <a:ext cx="8153399" cy="55024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第四部分（第18-22自然段）写美猴王决心去寻找长生不老的道法。</a:t>
            </a: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这是故事的结局。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ct val="25000"/>
              <a:buNone/>
            </a:pPr>
            <a:r>
              <a:rPr lang="en-US" sz="36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6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36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800"/>
              </a:spcBef>
              <a:buNone/>
            </a:pPr>
            <a:endParaRPr sz="36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>
            <a:off x="828353" y="1160288"/>
            <a:ext cx="304799" cy="5181600"/>
          </a:xfrm>
          <a:prstGeom prst="leftBrace">
            <a:avLst>
              <a:gd name="adj1" fmla="val 141667"/>
              <a:gd name="adj2" fmla="val 50000"/>
            </a:avLst>
          </a:prstGeom>
          <a:noFill/>
          <a:ln w="28575" cap="flat" cmpd="sng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2484115" y="3068464"/>
            <a:ext cx="3816349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进出无伤   拜他为王 </a:t>
            </a:r>
          </a:p>
        </p:txBody>
      </p:sp>
      <p:sp>
        <p:nvSpPr>
          <p:cNvPr id="201" name="Shape 201"/>
          <p:cNvSpPr/>
          <p:nvPr/>
        </p:nvSpPr>
        <p:spPr>
          <a:xfrm rot="10800000">
            <a:off x="7379965" y="1123776"/>
            <a:ext cx="576262" cy="5181600"/>
          </a:xfrm>
          <a:prstGeom prst="leftBrace">
            <a:avLst>
              <a:gd name="adj1" fmla="val 74931"/>
              <a:gd name="adj2" fmla="val 50000"/>
            </a:avLst>
          </a:prstGeom>
          <a:noFill/>
          <a:ln w="28575" cap="flat" cmpd="sng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1260153" y="3485976"/>
            <a:ext cx="26035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203" name="Shape 203"/>
          <p:cNvSpPr txBox="1"/>
          <p:nvPr/>
        </p:nvSpPr>
        <p:spPr>
          <a:xfrm rot="5400000">
            <a:off x="7359328" y="3305001"/>
            <a:ext cx="2232025" cy="1038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活泼可爱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敢作敢当</a:t>
            </a:r>
          </a:p>
        </p:txBody>
      </p:sp>
      <p:sp>
        <p:nvSpPr>
          <p:cNvPr id="204" name="Shape 204"/>
          <p:cNvSpPr txBox="1"/>
          <p:nvPr/>
        </p:nvSpPr>
        <p:spPr>
          <a:xfrm rot="5400000">
            <a:off x="-613945" y="3738145"/>
            <a:ext cx="2514599" cy="67710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美猴王出世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2268215" y="5373514"/>
            <a:ext cx="3877985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何不拜我        称美猴王</a:t>
            </a:r>
          </a:p>
        </p:txBody>
      </p:sp>
      <p:sp>
        <p:nvSpPr>
          <p:cNvPr id="206" name="Shape 206"/>
          <p:cNvSpPr/>
          <p:nvPr/>
        </p:nvSpPr>
        <p:spPr>
          <a:xfrm>
            <a:off x="4624064" y="3479626"/>
            <a:ext cx="184149" cy="76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4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Shape 207"/>
          <p:cNvSpPr txBox="1"/>
          <p:nvPr/>
        </p:nvSpPr>
        <p:spPr>
          <a:xfrm>
            <a:off x="990600" y="2895600"/>
            <a:ext cx="1223961" cy="946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探洞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2555552" y="1628600"/>
            <a:ext cx="3575049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天真地秀     日精月华 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990600" y="1295400"/>
            <a:ext cx="1081086" cy="946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出世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2598415" y="2636664"/>
            <a:ext cx="3579813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避暑洗澡  寻看源流 </a:t>
            </a:r>
          </a:p>
        </p:txBody>
      </p:sp>
      <p:sp>
        <p:nvSpPr>
          <p:cNvPr id="211" name="Shape 211"/>
          <p:cNvSpPr/>
          <p:nvPr/>
        </p:nvSpPr>
        <p:spPr>
          <a:xfrm>
            <a:off x="2195190" y="2781125"/>
            <a:ext cx="287338" cy="1157287"/>
          </a:xfrm>
          <a:prstGeom prst="leftBrace">
            <a:avLst>
              <a:gd name="adj1" fmla="val 33563"/>
              <a:gd name="adj2" fmla="val 50000"/>
            </a:avLst>
          </a:prstGeom>
          <a:noFill/>
          <a:ln w="1905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2" name="Shape 212"/>
          <p:cNvSpPr txBox="1"/>
          <p:nvPr/>
        </p:nvSpPr>
        <p:spPr>
          <a:xfrm>
            <a:off x="2628577" y="1123775"/>
            <a:ext cx="3400424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花果山上  一块仙石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6371903" y="1412700"/>
            <a:ext cx="16129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14" name="Shape 214"/>
          <p:cNvSpPr/>
          <p:nvPr/>
        </p:nvSpPr>
        <p:spPr>
          <a:xfrm>
            <a:off x="2123752" y="4292426"/>
            <a:ext cx="287337" cy="1157287"/>
          </a:xfrm>
          <a:prstGeom prst="leftBrace">
            <a:avLst>
              <a:gd name="adj1" fmla="val 33564"/>
              <a:gd name="adj2" fmla="val 50000"/>
            </a:avLst>
          </a:prstGeom>
          <a:noFill/>
          <a:ln w="1905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5" name="Shape 215"/>
          <p:cNvSpPr txBox="1"/>
          <p:nvPr/>
        </p:nvSpPr>
        <p:spPr>
          <a:xfrm>
            <a:off x="1066800" y="4365451"/>
            <a:ext cx="1128390" cy="13731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称王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3—4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2555552" y="3573289"/>
            <a:ext cx="4465636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瞑目蹲身    真好所在 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x="2412677" y="4241626"/>
            <a:ext cx="3714477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喜不自胜      安身之处</a:t>
            </a:r>
          </a:p>
        </p:txBody>
      </p:sp>
      <p:sp>
        <p:nvSpPr>
          <p:cNvPr id="218" name="Shape 218"/>
          <p:cNvSpPr txBox="1"/>
          <p:nvPr/>
        </p:nvSpPr>
        <p:spPr>
          <a:xfrm>
            <a:off x="2412677" y="4817889"/>
            <a:ext cx="3632199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猴性顽劣      力倦神疲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6660828" y="4528964"/>
            <a:ext cx="282574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sp>
        <p:nvSpPr>
          <p:cNvPr id="220" name="Shape 220"/>
          <p:cNvSpPr/>
          <p:nvPr/>
        </p:nvSpPr>
        <p:spPr>
          <a:xfrm>
            <a:off x="2268215" y="1412700"/>
            <a:ext cx="287338" cy="1157287"/>
          </a:xfrm>
          <a:prstGeom prst="leftBrace">
            <a:avLst>
              <a:gd name="adj1" fmla="val 33563"/>
              <a:gd name="adj2" fmla="val 50000"/>
            </a:avLst>
          </a:prstGeom>
          <a:noFill/>
          <a:ln w="1905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1" name="Shape 221"/>
          <p:cNvSpPr txBox="1"/>
          <p:nvPr/>
        </p:nvSpPr>
        <p:spPr>
          <a:xfrm>
            <a:off x="2555552" y="2009600"/>
            <a:ext cx="3533774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内育仙胞     化作石猴</a:t>
            </a:r>
          </a:p>
        </p:txBody>
      </p:sp>
      <p:pic>
        <p:nvPicPr>
          <p:cNvPr id="222" name="Shape 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99"/>
            <a:ext cx="9144000" cy="686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/>
        </p:nvSpPr>
        <p:spPr>
          <a:xfrm>
            <a:off x="827087" y="2565400"/>
            <a:ext cx="7921624" cy="7937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1.本文塑造了美猴王的形象，美猴王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美</a:t>
            </a: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”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在哪里? </a:t>
            </a:r>
            <a:b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8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684212" y="1773238"/>
            <a:ext cx="2447925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小组讨论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827087" y="3429000"/>
            <a:ext cx="7058024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2.他有哪些性格特点? </a:t>
            </a:r>
          </a:p>
        </p:txBody>
      </p:sp>
      <p:sp>
        <p:nvSpPr>
          <p:cNvPr id="230" name="Shape 230"/>
          <p:cNvSpPr/>
          <p:nvPr/>
        </p:nvSpPr>
        <p:spPr>
          <a:xfrm>
            <a:off x="755650" y="4221162"/>
            <a:ext cx="8532812" cy="1587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3.这个形象既有神的色彩，又有猴的的特点和人</a:t>
            </a:r>
          </a:p>
          <a:p>
            <a:pPr marL="0" marR="0" lvl="0" indent="0" algn="l" rtl="0">
              <a:spcBef>
                <a:spcPts val="140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的思想感情，三位一体，怎样理解?  </a:t>
            </a:r>
            <a:b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8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Shape 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100" y="294575"/>
            <a:ext cx="23241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/>
        </p:nvSpPr>
        <p:spPr>
          <a:xfrm>
            <a:off x="827087" y="2565400"/>
            <a:ext cx="7921624" cy="1600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1.本文塑造了美猴王的形象，美猴王</a:t>
            </a:r>
            <a:r>
              <a:rPr lang="en-US" sz="40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</a:t>
            </a:r>
            <a:r>
              <a:rPr lang="en-US" sz="40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美</a:t>
            </a:r>
            <a:r>
              <a:rPr lang="en-US" sz="4000" b="1">
                <a:solidFill>
                  <a:srgbClr val="008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”</a:t>
            </a:r>
            <a:r>
              <a:rPr lang="en-US" sz="40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在哪里? </a:t>
            </a: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8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Shape 237"/>
          <p:cNvSpPr txBox="1"/>
          <p:nvPr/>
        </p:nvSpPr>
        <p:spPr>
          <a:xfrm>
            <a:off x="1066800" y="4343400"/>
            <a:ext cx="2232025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身世美</a:t>
            </a:r>
          </a:p>
        </p:txBody>
      </p:sp>
      <p:sp>
        <p:nvSpPr>
          <p:cNvPr id="238" name="Shape 238"/>
          <p:cNvSpPr/>
          <p:nvPr/>
        </p:nvSpPr>
        <p:spPr>
          <a:xfrm>
            <a:off x="3505200" y="4343400"/>
            <a:ext cx="1990199" cy="70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行为美</a:t>
            </a:r>
          </a:p>
        </p:txBody>
      </p:sp>
      <p:sp>
        <p:nvSpPr>
          <p:cNvPr id="239" name="Shape 239"/>
          <p:cNvSpPr/>
          <p:nvPr/>
        </p:nvSpPr>
        <p:spPr>
          <a:xfrm>
            <a:off x="5867400" y="4343400"/>
            <a:ext cx="1880643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言语美</a:t>
            </a: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pic>
        <p:nvPicPr>
          <p:cNvPr id="240" name="Shape 2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700" y="430825"/>
            <a:ext cx="23241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/>
          <p:nvPr/>
        </p:nvSpPr>
        <p:spPr>
          <a:xfrm>
            <a:off x="827087" y="2349500"/>
            <a:ext cx="7058024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2.他有哪些性格特点? 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971550" y="3357562"/>
            <a:ext cx="2519362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聪明灵巧</a:t>
            </a:r>
          </a:p>
        </p:txBody>
      </p:sp>
      <p:sp>
        <p:nvSpPr>
          <p:cNvPr id="247" name="Shape 247"/>
          <p:cNvSpPr/>
          <p:nvPr/>
        </p:nvSpPr>
        <p:spPr>
          <a:xfrm>
            <a:off x="3276600" y="3357575"/>
            <a:ext cx="2519400" cy="70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本领超群</a:t>
            </a:r>
          </a:p>
        </p:txBody>
      </p:sp>
      <p:sp>
        <p:nvSpPr>
          <p:cNvPr id="248" name="Shape 248"/>
          <p:cNvSpPr/>
          <p:nvPr/>
        </p:nvSpPr>
        <p:spPr>
          <a:xfrm>
            <a:off x="5435600" y="3357562"/>
            <a:ext cx="2395206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有胆有识</a:t>
            </a:r>
          </a:p>
        </p:txBody>
      </p:sp>
      <p:pic>
        <p:nvPicPr>
          <p:cNvPr id="249" name="Shape 2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300" y="340000"/>
            <a:ext cx="23241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/>
          <p:nvPr/>
        </p:nvSpPr>
        <p:spPr>
          <a:xfrm>
            <a:off x="611187" y="1989138"/>
            <a:ext cx="8532812" cy="1587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3.这个形象既有神的色彩，又有猴的的特点和人</a:t>
            </a:r>
          </a:p>
          <a:p>
            <a:pPr marL="0" marR="0" lvl="0" indent="0" algn="l" rtl="0">
              <a:spcBef>
                <a:spcPts val="1400"/>
              </a:spcBef>
              <a:buSzPct val="25000"/>
              <a:buNone/>
            </a:pPr>
            <a: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的思想感情，三位一体，怎样理解? </a:t>
            </a:r>
            <a:br>
              <a:rPr lang="en-US"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800" b="1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Shape 255"/>
          <p:cNvSpPr txBox="1"/>
          <p:nvPr/>
        </p:nvSpPr>
        <p:spPr>
          <a:xfrm>
            <a:off x="1476375" y="3429000"/>
            <a:ext cx="4967288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猴，表现了他的生物性；</a:t>
            </a:r>
          </a:p>
        </p:txBody>
      </p:sp>
      <p:sp>
        <p:nvSpPr>
          <p:cNvPr id="256" name="Shape 256"/>
          <p:cNvSpPr/>
          <p:nvPr/>
        </p:nvSpPr>
        <p:spPr>
          <a:xfrm>
            <a:off x="1476375" y="4162425"/>
            <a:ext cx="4113212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人，表现了他的社会；</a:t>
            </a:r>
          </a:p>
        </p:txBody>
      </p:sp>
      <p:sp>
        <p:nvSpPr>
          <p:cNvPr id="257" name="Shape 257"/>
          <p:cNvSpPr/>
          <p:nvPr/>
        </p:nvSpPr>
        <p:spPr>
          <a:xfrm>
            <a:off x="1476375" y="4941900"/>
            <a:ext cx="4473299" cy="10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神，表现了他的传奇性。</a:t>
            </a: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en-US" sz="18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58" name="Shape 2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300" y="324875"/>
            <a:ext cx="23241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Shape 2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0" y="1600200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/>
          <p:nvPr/>
        </p:nvSpPr>
        <p:spPr>
          <a:xfrm>
            <a:off x="3175000" y="1460500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众</a:t>
            </a:r>
          </a:p>
        </p:txBody>
      </p:sp>
      <p:pic>
        <p:nvPicPr>
          <p:cNvPr id="265" name="Shape 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8300" y="1592262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Shape 266"/>
          <p:cNvSpPr txBox="1"/>
          <p:nvPr/>
        </p:nvSpPr>
        <p:spPr>
          <a:xfrm>
            <a:off x="1638300" y="1489075"/>
            <a:ext cx="1181100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溪</a:t>
            </a:r>
          </a:p>
        </p:txBody>
      </p:sp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0900" y="1589087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Shape 268"/>
          <p:cNvSpPr txBox="1"/>
          <p:nvPr/>
        </p:nvSpPr>
        <p:spPr>
          <a:xfrm>
            <a:off x="4660900" y="1449387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奔</a:t>
            </a:r>
          </a:p>
        </p:txBody>
      </p:sp>
      <p:pic>
        <p:nvPicPr>
          <p:cNvPr id="269" name="Shape 2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9187" y="1589087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Shape 270"/>
          <p:cNvSpPr txBox="1"/>
          <p:nvPr/>
        </p:nvSpPr>
        <p:spPr>
          <a:xfrm>
            <a:off x="6199187" y="1449387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瀑</a:t>
            </a:r>
          </a:p>
        </p:txBody>
      </p:sp>
      <p:pic>
        <p:nvPicPr>
          <p:cNvPr id="271" name="Shape 2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0" y="4143375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 txBox="1"/>
          <p:nvPr/>
        </p:nvSpPr>
        <p:spPr>
          <a:xfrm>
            <a:off x="3200400" y="4038600"/>
            <a:ext cx="1181100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拜</a:t>
            </a:r>
          </a:p>
        </p:txBody>
      </p:sp>
      <p:pic>
        <p:nvPicPr>
          <p:cNvPr id="273" name="Shape 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8300" y="4135437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 txBox="1"/>
          <p:nvPr/>
        </p:nvSpPr>
        <p:spPr>
          <a:xfrm>
            <a:off x="1638300" y="4032250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指</a:t>
            </a:r>
          </a:p>
        </p:txBody>
      </p:sp>
      <p:pic>
        <p:nvPicPr>
          <p:cNvPr id="275" name="Shape 2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0900" y="4132262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Shape 276"/>
          <p:cNvSpPr txBox="1"/>
          <p:nvPr/>
        </p:nvSpPr>
        <p:spPr>
          <a:xfrm>
            <a:off x="4660900" y="3992562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蹲</a:t>
            </a:r>
          </a:p>
        </p:txBody>
      </p:sp>
      <p:pic>
        <p:nvPicPr>
          <p:cNvPr id="277" name="Shape 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9187" y="4132262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Shape 278"/>
          <p:cNvSpPr txBox="1"/>
          <p:nvPr/>
        </p:nvSpPr>
        <p:spPr>
          <a:xfrm>
            <a:off x="6199187" y="3992562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稳</a:t>
            </a:r>
          </a:p>
        </p:txBody>
      </p:sp>
      <p:sp>
        <p:nvSpPr>
          <p:cNvPr id="279" name="Shape 279"/>
          <p:cNvSpPr txBox="1"/>
          <p:nvPr/>
        </p:nvSpPr>
        <p:spPr>
          <a:xfrm>
            <a:off x="1371600" y="2819400"/>
            <a:ext cx="1752600" cy="518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（溪水）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2743200" y="2819400"/>
            <a:ext cx="1981199" cy="57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（众人）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1981200" y="990600"/>
            <a:ext cx="1295400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xī</a:t>
            </a:r>
          </a:p>
        </p:txBody>
      </p:sp>
      <p:sp>
        <p:nvSpPr>
          <p:cNvPr id="282" name="Shape 282"/>
          <p:cNvSpPr/>
          <p:nvPr/>
        </p:nvSpPr>
        <p:spPr>
          <a:xfrm>
            <a:off x="6477000" y="990600"/>
            <a:ext cx="63510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pù</a:t>
            </a:r>
          </a:p>
        </p:txBody>
      </p:sp>
      <p:sp>
        <p:nvSpPr>
          <p:cNvPr id="283" name="Shape 283"/>
          <p:cNvSpPr/>
          <p:nvPr/>
        </p:nvSpPr>
        <p:spPr>
          <a:xfrm>
            <a:off x="1828800" y="3581400"/>
            <a:ext cx="678391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zhǐ</a:t>
            </a:r>
          </a:p>
        </p:txBody>
      </p:sp>
      <p:sp>
        <p:nvSpPr>
          <p:cNvPr id="284" name="Shape 284"/>
          <p:cNvSpPr/>
          <p:nvPr/>
        </p:nvSpPr>
        <p:spPr>
          <a:xfrm>
            <a:off x="3352800" y="3581400"/>
            <a:ext cx="703782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bài</a:t>
            </a:r>
          </a:p>
        </p:txBody>
      </p:sp>
      <p:sp>
        <p:nvSpPr>
          <p:cNvPr id="285" name="Shape 285"/>
          <p:cNvSpPr/>
          <p:nvPr/>
        </p:nvSpPr>
        <p:spPr>
          <a:xfrm>
            <a:off x="4800600" y="3581400"/>
            <a:ext cx="856325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dūn</a:t>
            </a:r>
          </a:p>
        </p:txBody>
      </p:sp>
      <p:sp>
        <p:nvSpPr>
          <p:cNvPr id="286" name="Shape 286"/>
          <p:cNvSpPr/>
          <p:nvPr/>
        </p:nvSpPr>
        <p:spPr>
          <a:xfrm>
            <a:off x="6248400" y="3581400"/>
            <a:ext cx="893193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wěn</a:t>
            </a:r>
          </a:p>
        </p:txBody>
      </p:sp>
      <p:sp>
        <p:nvSpPr>
          <p:cNvPr id="287" name="Shape 287"/>
          <p:cNvSpPr txBox="1"/>
          <p:nvPr/>
        </p:nvSpPr>
        <p:spPr>
          <a:xfrm>
            <a:off x="4267200" y="2819400"/>
            <a:ext cx="1981199" cy="57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（奔流）</a:t>
            </a:r>
          </a:p>
        </p:txBody>
      </p:sp>
      <p:sp>
        <p:nvSpPr>
          <p:cNvPr id="288" name="Shape 288"/>
          <p:cNvSpPr txBox="1"/>
          <p:nvPr/>
        </p:nvSpPr>
        <p:spPr>
          <a:xfrm>
            <a:off x="5867400" y="2819400"/>
            <a:ext cx="1899000" cy="57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（瀑布）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1219200" y="5410200"/>
            <a:ext cx="1899000" cy="584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（指头）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2895600" y="5410200"/>
            <a:ext cx="1899000" cy="57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（拜师）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4343400" y="5410200"/>
            <a:ext cx="1981199" cy="57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（蹲下）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5867400" y="5410200"/>
            <a:ext cx="1899000" cy="57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（稳定）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3124200" y="990600"/>
            <a:ext cx="1260280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zhòng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4724400" y="990600"/>
            <a:ext cx="838690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bēn</a:t>
            </a:r>
          </a:p>
        </p:txBody>
      </p:sp>
      <p:pic>
        <p:nvPicPr>
          <p:cNvPr id="295" name="Shape 2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862" y="361612"/>
            <a:ext cx="1495425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Shape 3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0" y="1600200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Shape 301"/>
          <p:cNvSpPr txBox="1"/>
          <p:nvPr/>
        </p:nvSpPr>
        <p:spPr>
          <a:xfrm>
            <a:off x="3175000" y="1460500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铁</a:t>
            </a:r>
          </a:p>
        </p:txBody>
      </p:sp>
      <p:pic>
        <p:nvPicPr>
          <p:cNvPr id="302" name="Shape 3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8300" y="1592262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/>
          <p:nvPr/>
        </p:nvSpPr>
        <p:spPr>
          <a:xfrm>
            <a:off x="1638300" y="1489075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睁</a:t>
            </a:r>
          </a:p>
        </p:txBody>
      </p:sp>
      <p:pic>
        <p:nvPicPr>
          <p:cNvPr id="304" name="Shape 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0900" y="1589087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Shape 305"/>
          <p:cNvSpPr txBox="1"/>
          <p:nvPr/>
        </p:nvSpPr>
        <p:spPr>
          <a:xfrm>
            <a:off x="4660900" y="1449387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桥</a:t>
            </a:r>
          </a:p>
        </p:txBody>
      </p:sp>
      <p:pic>
        <p:nvPicPr>
          <p:cNvPr id="306" name="Shape 3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9187" y="1589087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 txBox="1"/>
          <p:nvPr/>
        </p:nvSpPr>
        <p:spPr>
          <a:xfrm>
            <a:off x="6199187" y="1449387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躺</a:t>
            </a:r>
          </a:p>
        </p:txBody>
      </p:sp>
      <p:pic>
        <p:nvPicPr>
          <p:cNvPr id="308" name="Shape 3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0" y="4143375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Shape 309"/>
          <p:cNvSpPr txBox="1"/>
          <p:nvPr/>
        </p:nvSpPr>
        <p:spPr>
          <a:xfrm>
            <a:off x="3200400" y="4038600"/>
            <a:ext cx="1181100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横</a:t>
            </a:r>
          </a:p>
        </p:txBody>
      </p:sp>
      <p:pic>
        <p:nvPicPr>
          <p:cNvPr id="310" name="Shape 3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8300" y="4135437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Shape 311"/>
          <p:cNvSpPr txBox="1"/>
          <p:nvPr/>
        </p:nvSpPr>
        <p:spPr>
          <a:xfrm>
            <a:off x="1638300" y="4032250"/>
            <a:ext cx="1181100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惊</a:t>
            </a:r>
          </a:p>
        </p:txBody>
      </p:sp>
      <p:pic>
        <p:nvPicPr>
          <p:cNvPr id="312" name="Shape 3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0900" y="4132262"/>
            <a:ext cx="1181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 txBox="1"/>
          <p:nvPr/>
        </p:nvSpPr>
        <p:spPr>
          <a:xfrm>
            <a:off x="4660900" y="3992562"/>
            <a:ext cx="1181100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匾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1371600" y="2819400"/>
            <a:ext cx="20574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2800" dirty="0" err="1" smtClean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睁开</a:t>
            </a:r>
            <a:r>
              <a:rPr lang="en-US" sz="2800" dirty="0" smtClean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  <a:endParaRPr lang="en-US" sz="28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5" name="Shape 315"/>
          <p:cNvSpPr txBox="1"/>
          <p:nvPr/>
        </p:nvSpPr>
        <p:spPr>
          <a:xfrm>
            <a:off x="2743200" y="2819399"/>
            <a:ext cx="2057400" cy="738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32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铁路</a:t>
            </a: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1676400" y="990600"/>
            <a:ext cx="1295400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zhēng</a:t>
            </a:r>
          </a:p>
        </p:txBody>
      </p:sp>
      <p:sp>
        <p:nvSpPr>
          <p:cNvPr id="317" name="Shape 317"/>
          <p:cNvSpPr/>
          <p:nvPr/>
        </p:nvSpPr>
        <p:spPr>
          <a:xfrm>
            <a:off x="6248400" y="914399"/>
            <a:ext cx="1371600" cy="5994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tǎng</a:t>
            </a:r>
            <a:endParaRPr lang="en-US" sz="3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1752600" y="3505200"/>
            <a:ext cx="1011814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jīng</a:t>
            </a:r>
          </a:p>
        </p:txBody>
      </p:sp>
      <p:sp>
        <p:nvSpPr>
          <p:cNvPr id="319" name="Shape 319"/>
          <p:cNvSpPr/>
          <p:nvPr/>
        </p:nvSpPr>
        <p:spPr>
          <a:xfrm>
            <a:off x="3200400" y="3557587"/>
            <a:ext cx="1295400" cy="5323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héng</a:t>
            </a:r>
            <a:endParaRPr lang="en-US" sz="3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Shape 320"/>
          <p:cNvSpPr/>
          <p:nvPr/>
        </p:nvSpPr>
        <p:spPr>
          <a:xfrm>
            <a:off x="4724400" y="3581400"/>
            <a:ext cx="1219200" cy="5794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biǎn</a:t>
            </a:r>
            <a:endParaRPr lang="en-US" sz="3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4419600" y="2819400"/>
            <a:ext cx="2362200" cy="57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32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大桥</a:t>
            </a: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6019800" y="2819400"/>
            <a:ext cx="2209800" cy="60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32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躺下</a:t>
            </a: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1219200" y="5410200"/>
            <a:ext cx="1981200" cy="57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32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惊人</a:t>
            </a: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2895600" y="5410200"/>
            <a:ext cx="2057400" cy="57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32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横向</a:t>
            </a: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4343400" y="5410200"/>
            <a:ext cx="2133600" cy="57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（</a:t>
            </a:r>
            <a:r>
              <a:rPr lang="en-US" sz="3200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匾额</a:t>
            </a:r>
            <a:r>
              <a:rPr lang="en-US" sz="3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）</a:t>
            </a:r>
          </a:p>
        </p:txBody>
      </p:sp>
      <p:sp>
        <p:nvSpPr>
          <p:cNvPr id="326" name="Shape 326"/>
          <p:cNvSpPr txBox="1"/>
          <p:nvPr/>
        </p:nvSpPr>
        <p:spPr>
          <a:xfrm>
            <a:off x="3429000" y="990600"/>
            <a:ext cx="617477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tiě</a:t>
            </a:r>
          </a:p>
        </p:txBody>
      </p:sp>
      <p:sp>
        <p:nvSpPr>
          <p:cNvPr id="327" name="Shape 327"/>
          <p:cNvSpPr txBox="1"/>
          <p:nvPr/>
        </p:nvSpPr>
        <p:spPr>
          <a:xfrm>
            <a:off x="4800600" y="990600"/>
            <a:ext cx="936475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qiáo</a:t>
            </a:r>
          </a:p>
        </p:txBody>
      </p:sp>
      <p:pic>
        <p:nvPicPr>
          <p:cNvPr id="328" name="Shape 328"/>
          <p:cNvPicPr preferRelativeResize="0"/>
          <p:nvPr/>
        </p:nvPicPr>
        <p:blipFill/>
        <p:spPr>
          <a:xfrm>
            <a:off x="152400" y="228600"/>
            <a:ext cx="1481137" cy="176212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329" name="Shape 3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387" y="241287"/>
            <a:ext cx="1495425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0" y="914400"/>
            <a:ext cx="8991600" cy="5943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美猴王  出世  传说  花果山   山顶</a:t>
            </a:r>
          </a:p>
          <a:p>
            <a:pPr marL="342900" marR="0" lvl="0" indent="-342900" algn="just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周围    长满  绿草  鲜花     巨响</a:t>
            </a:r>
          </a:p>
          <a:p>
            <a:pPr marL="342900" marR="0" lvl="0" indent="-342900" algn="just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裂开    饿了采花果  渴了喝泉水</a:t>
            </a:r>
          </a:p>
          <a:p>
            <a:pPr marL="342900" marR="0" lvl="0" indent="-342900" algn="just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小溪    洗澡  众猴  奔流    纷纷</a:t>
            </a:r>
          </a:p>
          <a:p>
            <a:pPr marL="342900" marR="0" lvl="0" indent="-342900" algn="just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瀑布    挂下来   拍手叫好    指着</a:t>
            </a:r>
          </a:p>
          <a:p>
            <a:pPr marL="342900" marR="0" lvl="0" indent="-342900" algn="just" rtl="0">
              <a:lnSpc>
                <a:spcPct val="140000"/>
              </a:lnSpc>
              <a:spcBef>
                <a:spcPts val="800"/>
              </a:spcBef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</a:p>
        </p:txBody>
      </p:sp>
      <p:sp>
        <p:nvSpPr>
          <p:cNvPr id="335" name="Shape 335"/>
          <p:cNvSpPr/>
          <p:nvPr/>
        </p:nvSpPr>
        <p:spPr>
          <a:xfrm>
            <a:off x="228600" y="152400"/>
            <a:ext cx="3162600" cy="685799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25400" cap="flat" cmpd="sng">
            <a:solidFill>
              <a:srgbClr val="6960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本课词汇 （一）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228600" y="1066800"/>
            <a:ext cx="8686800" cy="556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本领   钻到   拜他   同意   蹲下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站稳脚   睁开眼   石桌石床  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石盆石碗   躺     一块横匾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800"/>
              </a:spcBef>
              <a:buClr>
                <a:schemeClr val="dk2"/>
              </a:buClr>
              <a:buSzPct val="25000"/>
              <a:buFont typeface="Noto Sans Symbols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水帘洞</a:t>
            </a:r>
          </a:p>
        </p:txBody>
      </p:sp>
      <p:sp>
        <p:nvSpPr>
          <p:cNvPr id="341" name="Shape 341"/>
          <p:cNvSpPr/>
          <p:nvPr/>
        </p:nvSpPr>
        <p:spPr>
          <a:xfrm>
            <a:off x="228600" y="152400"/>
            <a:ext cx="3283799" cy="685799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25400" cap="flat" cmpd="sng">
            <a:solidFill>
              <a:srgbClr val="6960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本课词汇 （二）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/>
        </p:nvSpPr>
        <p:spPr>
          <a:xfrm>
            <a:off x="1031875" y="2109786"/>
            <a:ext cx="6840537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6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   概括美猴王的性格特征。</a:t>
            </a:r>
          </a:p>
        </p:txBody>
      </p:sp>
      <p:pic>
        <p:nvPicPr>
          <p:cNvPr id="347" name="Shape 3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81000"/>
            <a:ext cx="2519361" cy="62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/>
          <p:nvPr/>
        </p:nvSpPr>
        <p:spPr>
          <a:xfrm>
            <a:off x="0" y="1066800"/>
            <a:ext cx="8923866" cy="50783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1.猴王告诉猴子们“水帘洞”里面到处是水。</a:t>
            </a:r>
            <a:br>
              <a:rPr lang="en-US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US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2.老猴子说拜石猴为大王，猴子们都不同意。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3.猴王有一天突然感到悲伤了，因为大家每天都在玩，没有学东西。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4.猴王下了山，出了海，是要去找一个师傅学长生不老的本领 。</a:t>
            </a:r>
          </a:p>
        </p:txBody>
      </p:sp>
      <p:sp>
        <p:nvSpPr>
          <p:cNvPr id="353" name="Shape 353"/>
          <p:cNvSpPr/>
          <p:nvPr/>
        </p:nvSpPr>
        <p:spPr>
          <a:xfrm>
            <a:off x="228600" y="152400"/>
            <a:ext cx="3117000" cy="685799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25400" cap="flat" cmpd="sng">
            <a:solidFill>
              <a:srgbClr val="69600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是 非 题   ？？？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Shape 3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Shape 360"/>
          <p:cNvSpPr/>
          <p:nvPr/>
        </p:nvSpPr>
        <p:spPr>
          <a:xfrm>
            <a:off x="5257800" y="0"/>
            <a:ext cx="3886200" cy="1107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6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故事再现</a:t>
            </a:r>
          </a:p>
        </p:txBody>
      </p:sp>
      <p:pic>
        <p:nvPicPr>
          <p:cNvPr id="361" name="Shape 3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0"/>
            <a:ext cx="2971799" cy="217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Shape 3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Shape 368"/>
          <p:cNvSpPr/>
          <p:nvPr/>
        </p:nvSpPr>
        <p:spPr>
          <a:xfrm>
            <a:off x="228600" y="5791200"/>
            <a:ext cx="87630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</a:p>
        </p:txBody>
      </p:sp>
      <p:sp>
        <p:nvSpPr>
          <p:cNvPr id="369" name="Shape 369"/>
          <p:cNvSpPr/>
          <p:nvPr/>
        </p:nvSpPr>
        <p:spPr>
          <a:xfrm>
            <a:off x="685800" y="228600"/>
            <a:ext cx="76961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东胜神洲有一个傲来国，这个国家临近大海，海中央有一座花果山，在山顶上有一块仙石。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Shape 3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Shape 376"/>
          <p:cNvSpPr/>
          <p:nvPr/>
        </p:nvSpPr>
        <p:spPr>
          <a:xfrm>
            <a:off x="457200" y="5334000"/>
            <a:ext cx="830579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</a:t>
            </a:r>
          </a:p>
        </p:txBody>
      </p:sp>
      <p:sp>
        <p:nvSpPr>
          <p:cNvPr id="377" name="Shape 377"/>
          <p:cNvSpPr/>
          <p:nvPr/>
        </p:nvSpPr>
        <p:spPr>
          <a:xfrm>
            <a:off x="304800" y="5791200"/>
            <a:ext cx="86868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在这块仙石当中有一个仙胎，日夜接受天地的灵气、日月的精华。突然有一天，这块仙石“嘭”的一声裂开了。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Shape 3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Shape 384"/>
          <p:cNvSpPr/>
          <p:nvPr/>
        </p:nvSpPr>
        <p:spPr>
          <a:xfrm>
            <a:off x="381000" y="304800"/>
            <a:ext cx="84582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在这块仙石当中有一个仙胎，日夜接受天地的灵气、日月的精华。突然有一天，这块仙石“嘭”的一声裂开了。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Shape 3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Shape 391"/>
          <p:cNvSpPr/>
          <p:nvPr/>
        </p:nvSpPr>
        <p:spPr>
          <a:xfrm>
            <a:off x="152400" y="5867400"/>
            <a:ext cx="8763000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玉帝派千里眼和顺风耳到南天门查看情况。他们回来报告说有只石猴出世了，玉帝听了挥挥手说：“不用管他，随他去吧！”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Shape 3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Shape 398"/>
          <p:cNvSpPr/>
          <p:nvPr/>
        </p:nvSpPr>
        <p:spPr>
          <a:xfrm>
            <a:off x="1981200" y="228600"/>
            <a:ext cx="69341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石猴在山中生活得十分悠闲，他饿了吃果子，渴了喝山泉，无聊时和猴子们一起玩耍。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Shape 4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Shape 405"/>
          <p:cNvSpPr/>
          <p:nvPr/>
        </p:nvSpPr>
        <p:spPr>
          <a:xfrm>
            <a:off x="228600" y="152400"/>
            <a:ext cx="8763000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一天，石猴与群猴在山涧中洗澡。一个猴子说道：“不知道这水是从哪儿来的，不如我们去找找源头吧！”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Shape 4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5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Shape 411"/>
          <p:cNvSpPr/>
          <p:nvPr/>
        </p:nvSpPr>
        <p:spPr>
          <a:xfrm>
            <a:off x="152400" y="5638800"/>
            <a:ext cx="8610599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一天，石猴与群猴在山涧中洗澡。一个猴子说道：“不知道这水是从哪儿来的，不如我们去找找源头吧！”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Shape 4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Shape 417"/>
          <p:cNvSpPr/>
          <p:nvPr/>
        </p:nvSpPr>
        <p:spPr>
          <a:xfrm>
            <a:off x="0" y="152400"/>
            <a:ext cx="54863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瀑布中隐隐看到一个洞口，猴子们都十分好奇，却谁都不敢靠近。猴子们都说：“谁敢进洞，就拜他为王！”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Shape 4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/>
          <p:nvPr/>
        </p:nvSpPr>
        <p:spPr>
          <a:xfrm>
            <a:off x="228600" y="5791200"/>
            <a:ext cx="8915400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石猴一听，立马跳了出来，嘴里还大喊着：“我进去！我进去！”他双眼一闭，身子用力一跃，一下子跳进了瀑布中。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Shape 4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10237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Shape 429"/>
          <p:cNvSpPr/>
          <p:nvPr/>
        </p:nvSpPr>
        <p:spPr>
          <a:xfrm>
            <a:off x="457200" y="5791200"/>
            <a:ext cx="8153399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石猴睁开眼睛，看见洞里有一座桥。他走上桥，边走边看，发现这里有一些石桌、石凳，还有许多青松、翠竹呢！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Shape 4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91198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Shape 435"/>
          <p:cNvSpPr/>
          <p:nvPr/>
        </p:nvSpPr>
        <p:spPr>
          <a:xfrm>
            <a:off x="0" y="579120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石猴看到一块石碑，上面写着“水帘洞”，他非常高兴，急忙转身往外走。石猴蹲下身子一跃，跳出了瀑布外，他冲着猴群哈哈大笑。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Shape 4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794375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Shape 441"/>
          <p:cNvSpPr/>
          <p:nvPr/>
        </p:nvSpPr>
        <p:spPr>
          <a:xfrm>
            <a:off x="304800" y="5943600"/>
            <a:ext cx="8458200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“怎么样，水深不深呢？”“里面都有些什么呀？”猴子们七嘴八舌地问。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Shape 4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Shape 447"/>
          <p:cNvSpPr/>
          <p:nvPr/>
        </p:nvSpPr>
        <p:spPr>
          <a:xfrm>
            <a:off x="304800" y="152400"/>
            <a:ext cx="8610599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石猴把自己看到的说了一遍，还说：“我们都住到水帘洞里面去，这样就不用受老天的气了！”猴子们听了都欢呼起来。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Shape 4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70559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Shape 453"/>
          <p:cNvSpPr/>
          <p:nvPr/>
        </p:nvSpPr>
        <p:spPr>
          <a:xfrm>
            <a:off x="0" y="5334000"/>
            <a:ext cx="63246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接着，猴子们一个跟着一个都跳了进去。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Shape 4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Shape 459"/>
          <p:cNvSpPr/>
          <p:nvPr/>
        </p:nvSpPr>
        <p:spPr>
          <a:xfrm>
            <a:off x="304800" y="5791200"/>
            <a:ext cx="8534399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猴子们一进到水帘洞里就开始占凳争床，搬过来移过去的，一直折腾到没有力气了，才停了下来。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Shape 4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Shape 465"/>
          <p:cNvSpPr/>
          <p:nvPr/>
        </p:nvSpPr>
        <p:spPr>
          <a:xfrm>
            <a:off x="3886200" y="152400"/>
            <a:ext cx="5029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这时，石猴端坐在一张石凳上，说：“我先进到了洞里，按之前说的，你们是不是该拜我为王啊？”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hape 4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Shape 471"/>
          <p:cNvSpPr/>
          <p:nvPr/>
        </p:nvSpPr>
        <p:spPr>
          <a:xfrm>
            <a:off x="2819400" y="228600"/>
            <a:ext cx="4572000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猴子们听了，跪在地上喊起来：“大王千岁！”从此，猴子们在水帘洞里住了下来，他们尊称石猴为“美猴王”。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Shape 4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Shape 477"/>
          <p:cNvSpPr/>
          <p:nvPr/>
        </p:nvSpPr>
        <p:spPr>
          <a:xfrm>
            <a:off x="1143000" y="6273225"/>
            <a:ext cx="7366119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同学们,找一找上面两幅图哪里不同吧！</a:t>
            </a:r>
          </a:p>
        </p:txBody>
      </p:sp>
      <p:pic>
        <p:nvPicPr>
          <p:cNvPr id="478" name="Shape 4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031286" cy="442912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Shape 479"/>
          <p:cNvSpPr/>
          <p:nvPr/>
        </p:nvSpPr>
        <p:spPr>
          <a:xfrm>
            <a:off x="4114800" y="1905000"/>
            <a:ext cx="930063" cy="23285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找不同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/>
          <p:nvPr/>
        </p:nvSpPr>
        <p:spPr>
          <a:xfrm>
            <a:off x="304800" y="381000"/>
            <a:ext cx="8686800" cy="68634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溪，奔，从，瀑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美猴王     出世     传说     花果山 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山顶         周围     长满      绿草 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鲜花         巨响     裂开   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小溪        洗澡      众猴      奔流      纷纷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饿了采花果          渴了喝泉水   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en-US" sz="4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en-US" sz="4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/>
          <p:nvPr/>
        </p:nvSpPr>
        <p:spPr>
          <a:xfrm>
            <a:off x="228600" y="304800"/>
            <a:ext cx="8839199" cy="51706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指   拜   稳   睁   铁   桥   躺   惊   横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None/>
            </a:pPr>
            <a:endParaRPr sz="4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挂下来   拍手叫好    指着     本领   钻到   同意   蹲下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buSzPct val="25000"/>
              <a:buNone/>
            </a:pPr>
            <a:r>
              <a:rPr lang="en-US" sz="4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站稳脚   睁开眼   躺     水帘洞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暗香扑面">
  <a:themeElements>
    <a:clrScheme name="暗香扑面">
      <a:dk1>
        <a:srgbClr val="000000"/>
      </a:dk1>
      <a:lt1>
        <a:srgbClr val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807</Words>
  <Application>Microsoft Office PowerPoint</Application>
  <PresentationFormat>On-screen Show (4:3)</PresentationFormat>
  <Paragraphs>192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Noto Sans Symbols</vt:lpstr>
      <vt:lpstr>Times New Roman</vt:lpstr>
      <vt:lpstr>Calibri</vt:lpstr>
      <vt:lpstr>Source Sans Pro</vt:lpstr>
      <vt:lpstr>暗香扑面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SCS</dc:creator>
  <cp:lastModifiedBy>SCS</cp:lastModifiedBy>
  <cp:revision>2</cp:revision>
  <dcterms:modified xsi:type="dcterms:W3CDTF">2016-03-14T20:47:46Z</dcterms:modified>
</cp:coreProperties>
</file>